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3" r:id="rId5"/>
    <p:sldId id="264" r:id="rId6"/>
    <p:sldId id="265" r:id="rId7"/>
    <p:sldId id="260" r:id="rId8"/>
    <p:sldId id="266" r:id="rId9"/>
    <p:sldId id="267" r:id="rId10"/>
    <p:sldId id="268" r:id="rId11"/>
    <p:sldId id="269" r:id="rId12"/>
    <p:sldId id="271" r:id="rId13"/>
    <p:sldId id="270" r:id="rId14"/>
    <p:sldId id="273" r:id="rId15"/>
    <p:sldId id="274" r:id="rId16"/>
    <p:sldId id="275" r:id="rId17"/>
    <p:sldId id="272" r:id="rId18"/>
    <p:sldId id="276" r:id="rId19"/>
    <p:sldId id="258" r:id="rId2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496" y="176"/>
      </p:cViewPr>
      <p:guideLst>
        <p:guide orient="horz" pos="20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458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593372" y="4651375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陈海斌</a:t>
            </a: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571894" y="5556250"/>
            <a:ext cx="11520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Lab of  Machine Learning and Data Mining</a:t>
            </a:r>
            <a:endParaRPr lang="en-US" altLang="zh-CN" sz="2400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Arial" panose="020B0604020202020204" pitchFamily="34" charset="0"/>
              </a:rPr>
              <a:t>South China University of Technology</a:t>
            </a:r>
            <a:endParaRPr lang="zh-CN" altLang="en-US" sz="2400" dirty="0"/>
          </a:p>
        </p:txBody>
      </p:sp>
      <p:pic>
        <p:nvPicPr>
          <p:cNvPr id="2053" name="图片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0" y="4210050"/>
            <a:ext cx="2552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382587" y="2236189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altLang="en-US" sz="4000" dirty="0" smtClean="0">
                <a:solidFill>
                  <a:schemeClr val="bg1"/>
                </a:solidFill>
              </a:rPr>
              <a:t>                                        文本分类</a:t>
            </a:r>
            <a:r>
              <a:rPr lang="en-US" altLang="zh-CN" sz="4000" smtClean="0">
                <a:solidFill>
                  <a:schemeClr val="bg1"/>
                </a:solidFill>
              </a:rPr>
              <a:t>2</a:t>
            </a:r>
            <a:r>
              <a:rPr lang="en-US" altLang="zh-CN" sz="1100" dirty="0" smtClean="0">
                <a:solidFill>
                  <a:schemeClr val="bg1"/>
                </a:solidFill>
              </a:rPr>
              <a:t>	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DiSAN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Directional Self-Attention Network for RNN/CNN-Free Language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Understanding(2018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AAAI)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731963"/>
            <a:ext cx="5473700" cy="2781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721225"/>
            <a:ext cx="5575300" cy="1549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10400" y="3465689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1.self-attention</a:t>
            </a:r>
          </a:p>
          <a:p>
            <a:r>
              <a:rPr kumimoji="1" lang="en-US" altLang="zh-CN" dirty="0" smtClean="0"/>
              <a:t>2.position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encoding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06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DiSAN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Directional Self-Attention Network for RNN/CNN-Free Language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Understanding(2018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AAAI)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044" y="1698110"/>
            <a:ext cx="607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引入二维</a:t>
            </a:r>
            <a:r>
              <a:rPr kumimoji="1" lang="en-US" altLang="zh-CN" dirty="0" smtClean="0"/>
              <a:t>attention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055" y="2033588"/>
            <a:ext cx="5351035" cy="43878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4" y="2241552"/>
            <a:ext cx="4749800" cy="50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4" y="3051177"/>
            <a:ext cx="5057524" cy="5992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05" y="4227512"/>
            <a:ext cx="4669201" cy="194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DiSAN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Directional Self-Attention Network for RNN/CNN-Free Language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Understanding(2018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AAAI)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334" y="1604278"/>
            <a:ext cx="911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两种</a:t>
            </a:r>
            <a:r>
              <a:rPr kumimoji="1" lang="en-US" altLang="zh-CN" dirty="0" smtClean="0"/>
              <a:t>attention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05903"/>
            <a:ext cx="5511800" cy="1803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883243"/>
            <a:ext cx="5588000" cy="161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884" y="5719763"/>
            <a:ext cx="17907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2421642"/>
            <a:ext cx="4288366" cy="31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DiSAN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Directional Self-Attention Network for RNN/CNN-Free Language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Understanding(2018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AAAI)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048" y="484452"/>
            <a:ext cx="5061530" cy="62371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6044" y="1675518"/>
            <a:ext cx="65701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Fully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connected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Token2token-attention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原来</a:t>
            </a:r>
            <a:r>
              <a:rPr kumimoji="1" lang="en-US" altLang="zh-CN" dirty="0" smtClean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Reduce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parameter,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c=5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obtain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output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Position-mask: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forward,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backward,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diag</a:t>
            </a:r>
            <a:r>
              <a:rPr kumimoji="1" lang="en-US" altLang="zh-CN" dirty="0" smtClean="0"/>
              <a:t>-disabled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094" y="1578768"/>
            <a:ext cx="2349500" cy="571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624875"/>
            <a:ext cx="4323770" cy="824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3515694"/>
            <a:ext cx="4559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DiSAN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Directional Self-Attention Network for RNN/CNN-Free Language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Understanding(2018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AAAI)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2178" y="1731963"/>
            <a:ext cx="6479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Diabled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attention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token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itself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Forward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backward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mask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concat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63" y="2101295"/>
            <a:ext cx="2451100" cy="774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63" y="3302953"/>
            <a:ext cx="2794000" cy="1231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946" y="1599571"/>
            <a:ext cx="4296833" cy="48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DiSAN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Directional Self-Attention Network for RNN/CNN-Free Language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Understanding(2018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AAAI)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048" y="484452"/>
            <a:ext cx="5061530" cy="62371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3469" y="1700195"/>
            <a:ext cx="6144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Source2token(</a:t>
            </a:r>
            <a:r>
              <a:rPr kumimoji="1" lang="zh-CN" altLang="en-US" dirty="0" smtClean="0"/>
              <a:t>不变</a:t>
            </a:r>
            <a:r>
              <a:rPr kumimoji="1" lang="en-US" altLang="zh-CN" dirty="0" smtClean="0"/>
              <a:t>)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Fusion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gate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374" y="2163189"/>
            <a:ext cx="3619500" cy="62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267" y="2801718"/>
            <a:ext cx="1727200" cy="74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17" y="4074621"/>
            <a:ext cx="5549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DiSAN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Directional Self-Attention Network for RNN/CNN-Free Language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Understanding(2018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AAAI)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6099" y="1731963"/>
            <a:ext cx="1064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Result:</a:t>
            </a:r>
            <a:r>
              <a:rPr kumimoji="1" lang="zh-CN" altLang="en-US" dirty="0" smtClean="0"/>
              <a:t>下游任务均</a:t>
            </a: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art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NLI,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sentiment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analysis,</a:t>
            </a:r>
            <a:r>
              <a:rPr kumimoji="1" lang="zh-CN" altLang="en-US" dirty="0" smtClean="0"/>
              <a:t> </a:t>
            </a:r>
            <a:r>
              <a:rPr lang="en-US" altLang="zh-CN" dirty="0"/>
              <a:t>Sentence </a:t>
            </a:r>
            <a:r>
              <a:rPr lang="en-US" altLang="zh-CN" dirty="0" smtClean="0"/>
              <a:t>Classifications,</a:t>
            </a:r>
            <a:r>
              <a:rPr lang="zh-CN" altLang="en-US" dirty="0" smtClean="0"/>
              <a:t> </a:t>
            </a:r>
            <a:r>
              <a:rPr lang="en-US" altLang="zh-CN" dirty="0"/>
              <a:t>Semantic Relatedness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311" y="2224175"/>
            <a:ext cx="8370006" cy="410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DiSAN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Directional Self-Attention Network for RNN/CNN-Free Language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Understanding(2018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AAAI)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537" y="2033587"/>
            <a:ext cx="5269780" cy="4460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6100" y="2847132"/>
            <a:ext cx="57573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Other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conclusion: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句子长度太长准确率下降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large</a:t>
            </a:r>
            <a:r>
              <a:rPr kumimoji="1" lang="zh-CN" altLang="en-US" dirty="0" smtClean="0"/>
              <a:t>，倾向于使用原本的</a:t>
            </a:r>
            <a:r>
              <a:rPr kumimoji="1" lang="zh-CN" altLang="en-US" dirty="0" smtClean="0"/>
              <a:t>隐层</a:t>
            </a:r>
            <a:r>
              <a:rPr kumimoji="1" lang="zh-CN" altLang="en-US" dirty="0" smtClean="0"/>
              <a:t>信息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0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Part2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DiSAN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Directional Self-Attention Network for RNN/CNN-Free Language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Understanding(2018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AAAI)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6100" y="1675315"/>
            <a:ext cx="5757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Other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conclusion: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en-US" altLang="zh-CN" smtClean="0"/>
              <a:t>.Global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important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word(nouns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verbs)</a:t>
            </a:r>
          </a:p>
          <a:p>
            <a:r>
              <a:rPr kumimoji="1" lang="en-US" altLang="zh-CN" dirty="0" smtClean="0"/>
              <a:t>Phrase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sense-group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00817"/>
            <a:ext cx="5791200" cy="313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3155565"/>
            <a:ext cx="5562600" cy="128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4739890"/>
            <a:ext cx="5511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0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5611" y="1696562"/>
            <a:ext cx="10476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Part1</a:t>
            </a:r>
            <a:r>
              <a:rPr kumimoji="1" lang="zh-CN" altLang="en-US" sz="2400" dirty="0" smtClean="0"/>
              <a:t> </a:t>
            </a:r>
            <a:r>
              <a:rPr lang="en-US" altLang="zh-CN" sz="2400" dirty="0"/>
              <a:t>attention</a:t>
            </a:r>
            <a:r>
              <a:rPr lang="zh-CN" altLang="en-US" sz="2400" dirty="0"/>
              <a:t>的二维扩展与正则化</a:t>
            </a:r>
            <a:endParaRPr lang="en-US" altLang="zh-CN" sz="2400" dirty="0"/>
          </a:p>
          <a:p>
            <a:r>
              <a:rPr lang="en-US" altLang="zh-CN" sz="2400" dirty="0"/>
              <a:t>A Structured Self-attentive Sentence </a:t>
            </a:r>
            <a:r>
              <a:rPr lang="en-US" altLang="zh-CN" sz="2400" dirty="0" smtClean="0"/>
              <a:t>Embedding(2017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ICLR</a:t>
            </a:r>
            <a:r>
              <a:rPr lang="en-US" altLang="zh-CN" sz="2400" dirty="0"/>
              <a:t>)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Part2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sentence2vec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smtClean="0"/>
              <a:t>transformer</a:t>
            </a:r>
          </a:p>
          <a:p>
            <a:r>
              <a:rPr kumimoji="1" lang="en-US" altLang="zh-CN" sz="2400" dirty="0" err="1">
                <a:latin typeface="+mn-lt"/>
              </a:rPr>
              <a:t>DiSAN</a:t>
            </a:r>
            <a:r>
              <a:rPr kumimoji="1" lang="en-US" altLang="zh-CN" sz="2400" dirty="0">
                <a:latin typeface="+mn-lt"/>
              </a:rPr>
              <a:t>: Directional Self-Attention Network for RNN/CNN-Free Language Understanding(2018 AAAI)</a:t>
            </a:r>
            <a:endParaRPr kumimoji="1" lang="zh-CN" altLang="en-US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 Structured Self-attentive Sentence Embedding(2017 ICLR)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776" y="1582738"/>
            <a:ext cx="6827224" cy="50361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188" y="1962654"/>
            <a:ext cx="2514600" cy="95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8" y="2932746"/>
            <a:ext cx="2336800" cy="59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538" y="3064839"/>
            <a:ext cx="1206500" cy="33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107" y="3973509"/>
            <a:ext cx="3670300" cy="533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8638" y="3643735"/>
            <a:ext cx="465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传统</a:t>
            </a:r>
            <a:r>
              <a:rPr kumimoji="1" lang="en-US" altLang="zh-CN" dirty="0" smtClean="0"/>
              <a:t>attention: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4" y="4674101"/>
            <a:ext cx="5658707" cy="9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 Structured Self-attentive Sentence Embedding(2017 ICLR)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776" y="1582738"/>
            <a:ext cx="6827224" cy="50361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" y="2013551"/>
            <a:ext cx="6475650" cy="12715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924" y="3452603"/>
            <a:ext cx="1397000" cy="571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9644" y="4100831"/>
            <a:ext cx="5215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两层神经网络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en-US" altLang="zh-CN" dirty="0"/>
              <a:t> multiple components in a </a:t>
            </a:r>
            <a:r>
              <a:rPr lang="en-US" altLang="zh-CN" dirty="0" smtClean="0"/>
              <a:t>sentence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Ws2</a:t>
            </a:r>
            <a:r>
              <a:rPr lang="zh-CN" altLang="en-US" dirty="0" smtClean="0"/>
              <a:t>维度 </a:t>
            </a:r>
            <a:r>
              <a:rPr lang="en-US" altLang="zh-CN" dirty="0" smtClean="0"/>
              <a:t>r</a:t>
            </a:r>
            <a:r>
              <a:rPr lang="zh-CN" altLang="en-US" dirty="0" smtClean="0"/>
              <a:t>*</a:t>
            </a:r>
            <a:r>
              <a:rPr lang="en-US" altLang="zh-CN" dirty="0" smtClean="0"/>
              <a:t>da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r</a:t>
            </a:r>
            <a:r>
              <a:rPr lang="zh-CN" altLang="en-US" dirty="0" smtClean="0"/>
              <a:t>为</a:t>
            </a:r>
            <a:r>
              <a:rPr lang="zh-CN" altLang="en-US" dirty="0"/>
              <a:t>句子的不同层面，即</a:t>
            </a:r>
            <a:r>
              <a:rPr lang="zh-CN" altLang="en-US" dirty="0" smtClean="0"/>
              <a:t>矩阵每</a:t>
            </a:r>
            <a:r>
              <a:rPr lang="zh-CN" altLang="en-US" dirty="0"/>
              <a:t>一行代表了句子不同层面的信息</a:t>
            </a:r>
            <a:endParaRPr lang="en-US" altLang="zh-CN" dirty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attention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attention</a:t>
            </a:r>
            <a:r>
              <a:rPr kumimoji="1" lang="zh-CN" altLang="en-US" dirty="0" smtClean="0"/>
              <a:t>（</a:t>
            </a:r>
            <a:r>
              <a:rPr lang="zh-CN" altLang="en-US" dirty="0" smtClean="0"/>
              <a:t>不同</a:t>
            </a:r>
            <a:r>
              <a:rPr lang="zh-CN" altLang="en-US" dirty="0"/>
              <a:t>重点</a:t>
            </a:r>
            <a:r>
              <a:rPr lang="zh-CN" altLang="en-US" dirty="0" smtClean="0"/>
              <a:t>词上</a:t>
            </a:r>
            <a:r>
              <a:rPr lang="zh-CN" altLang="en-US" dirty="0"/>
              <a:t>的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41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 Structured Self-attentive Sentence Embedding(2017 ICLR)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044" y="1731963"/>
            <a:ext cx="110856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训练损失惩罚项</a:t>
            </a:r>
            <a:r>
              <a:rPr lang="zh-CN" altLang="en-US" dirty="0" smtClean="0"/>
              <a:t>：</a:t>
            </a:r>
            <a:r>
              <a:rPr lang="en-US" altLang="zh-CN" dirty="0" smtClean="0"/>
              <a:t>KL</a:t>
            </a:r>
            <a:r>
              <a:rPr lang="zh-CN" altLang="en-US" dirty="0" smtClean="0"/>
              <a:t>散度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1.</a:t>
            </a:r>
            <a:r>
              <a:rPr lang="zh-CN" altLang="en-US" dirty="0"/>
              <a:t> 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处后具有大量接近于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的值 使</a:t>
            </a:r>
            <a:r>
              <a:rPr lang="zh-CN" altLang="en-US" dirty="0"/>
              <a:t>训练变得不稳定</a:t>
            </a:r>
            <a:endParaRPr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lang="en-US" altLang="zh-CN" dirty="0"/>
              <a:t>we want each individual row to focus on a single aspect of semantics, so we want the probability mass in the annotation </a:t>
            </a:r>
            <a:r>
              <a:rPr lang="en-US" altLang="zh-CN" dirty="0" err="1"/>
              <a:t>softmax</a:t>
            </a:r>
            <a:r>
              <a:rPr lang="en-US" altLang="zh-CN" dirty="0"/>
              <a:t> output to be more focused. </a:t>
            </a:r>
            <a:r>
              <a:rPr lang="en-US" altLang="zh-CN" dirty="0" smtClean="0"/>
              <a:t>(?)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4" y="2378294"/>
            <a:ext cx="6732410" cy="30764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28776"/>
            <a:ext cx="3378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1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 Structured Self-attentive Sentence Embedding(2017 ICLR)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11" y="2097616"/>
            <a:ext cx="2451100" cy="4953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99911" y="1582738"/>
            <a:ext cx="95391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惩罚项：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zh-CN" altLang="en-US" dirty="0"/>
              <a:t>∥</a:t>
            </a:r>
            <a:r>
              <a:rPr lang="en-US" altLang="zh-CN" dirty="0"/>
              <a:t>•∥F</a:t>
            </a:r>
            <a:r>
              <a:rPr lang="zh-CN" altLang="en-US" dirty="0"/>
              <a:t>代表</a:t>
            </a:r>
            <a:r>
              <a:rPr lang="zh-CN" altLang="en-US" dirty="0" smtClean="0"/>
              <a:t>矩阵范</a:t>
            </a:r>
            <a:r>
              <a:rPr lang="zh-CN" altLang="en-US" dirty="0"/>
              <a:t>数。 </a:t>
            </a:r>
            <a:r>
              <a:rPr lang="en-US" altLang="zh-CN" dirty="0" smtClean="0"/>
              <a:t>[</a:t>
            </a:r>
            <a:r>
              <a:rPr lang="zh-CN" altLang="en-US" dirty="0" smtClean="0"/>
              <a:t>该</a:t>
            </a:r>
            <a:r>
              <a:rPr lang="zh-CN" altLang="en-US" dirty="0"/>
              <a:t>惩罚项</a:t>
            </a:r>
            <a:r>
              <a:rPr lang="en-US" altLang="zh-CN" dirty="0"/>
              <a:t>P</a:t>
            </a:r>
            <a:r>
              <a:rPr lang="zh-CN" altLang="en-US" dirty="0"/>
              <a:t>将乘以系数</a:t>
            </a:r>
            <a:r>
              <a:rPr lang="zh-CN" altLang="en-US" dirty="0" smtClean="0"/>
              <a:t>，与</a:t>
            </a:r>
            <a:r>
              <a:rPr lang="zh-CN" altLang="en-US" dirty="0"/>
              <a:t>原始损失一起</a:t>
            </a:r>
            <a:r>
              <a:rPr lang="zh-CN" altLang="en-US" dirty="0" smtClean="0"/>
              <a:t>最小化，</a:t>
            </a:r>
            <a:r>
              <a:rPr lang="en-US" altLang="zh-CN" dirty="0"/>
              <a:t>cost=</a:t>
            </a:r>
            <a:r>
              <a:rPr lang="zh-CN" altLang="en-US" dirty="0"/>
              <a:t>交叉熵</a:t>
            </a:r>
            <a:r>
              <a:rPr lang="en-US" altLang="zh-CN" dirty="0"/>
              <a:t>+</a:t>
            </a:r>
            <a:r>
              <a:rPr lang="en-US" altLang="zh-CN" dirty="0" smtClean="0"/>
              <a:t>αP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α</a:t>
            </a:r>
            <a:r>
              <a:rPr lang="zh-CN" altLang="en-US" dirty="0" smtClean="0"/>
              <a:t>是</a:t>
            </a:r>
            <a:r>
              <a:rPr lang="zh-CN" altLang="en-US" dirty="0"/>
              <a:t>调节</a:t>
            </a:r>
            <a:r>
              <a:rPr lang="en-US" altLang="zh-CN" dirty="0"/>
              <a:t>P</a:t>
            </a:r>
            <a:r>
              <a:rPr lang="zh-CN" altLang="en-US" dirty="0"/>
              <a:t>的比重的</a:t>
            </a:r>
            <a:r>
              <a:rPr lang="zh-CN" altLang="en-US" dirty="0" smtClean="0"/>
              <a:t>系数</a:t>
            </a:r>
            <a:r>
              <a:rPr lang="en-US" altLang="zh-CN" dirty="0" smtClean="0"/>
              <a:t>(</a:t>
            </a:r>
            <a:r>
              <a:rPr lang="zh-CN" altLang="en-US" dirty="0" smtClean="0"/>
              <a:t>取决于具体任务</a:t>
            </a:r>
            <a:r>
              <a:rPr lang="en-US" altLang="zh-CN" dirty="0" smtClean="0"/>
              <a:t>)]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1" y="3310839"/>
            <a:ext cx="2667000" cy="889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11" y="4308795"/>
            <a:ext cx="9131300" cy="2171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085" y="1731963"/>
            <a:ext cx="2367493" cy="9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 Structured Self-attentive Sentence Embedding(2017 ICLR)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54" y="2259367"/>
            <a:ext cx="7758584" cy="35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 Structured Self-attentive Sentence Embedding(2017 ICLR)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25625"/>
            <a:ext cx="5030611" cy="1424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4812978"/>
            <a:ext cx="5120841" cy="1158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941" y="4461581"/>
            <a:ext cx="6099175" cy="20046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169" y="1536329"/>
            <a:ext cx="5243689" cy="26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en-US" altLang="zh-CN" sz="36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Part1</a:t>
            </a:r>
            <a:r>
              <a:rPr lang="zh-CN" altLang="en-US" sz="36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 Structured Self-attentive Sentence Embedding(2017 ICLR)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/>
            </a:r>
            <a:b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044" y="1825625"/>
            <a:ext cx="10803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conclusion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 这个</a:t>
            </a:r>
            <a:r>
              <a:rPr lang="zh-CN" altLang="en-US" dirty="0"/>
              <a:t>模型最大的不足是超参</a:t>
            </a:r>
            <a:r>
              <a:rPr lang="en-US" altLang="zh-CN" dirty="0"/>
              <a:t>r</a:t>
            </a:r>
            <a:r>
              <a:rPr lang="zh-CN" altLang="en-US" dirty="0"/>
              <a:t>的选择太依赖于下游的任务应用，因此难以泛化或进行无监督学习。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  <a:r>
              <a:rPr lang="zh-CN" altLang="en-US" dirty="0"/>
              <a:t>的选择不仅受限于下游的任务</a:t>
            </a:r>
            <a:r>
              <a:rPr lang="zh-CN" altLang="en-US" dirty="0" smtClean="0"/>
              <a:t>，可能还</a:t>
            </a:r>
            <a:r>
              <a:rPr lang="zh-CN" altLang="en-US" dirty="0"/>
              <a:t>受限于句子的长度分布，若句子长度很不均匀，</a:t>
            </a:r>
            <a:r>
              <a:rPr lang="en-US" altLang="zh-CN" dirty="0"/>
              <a:t>r</a:t>
            </a:r>
            <a:r>
              <a:rPr lang="zh-CN" altLang="en-US" dirty="0"/>
              <a:t>小的话不足以获取长句子的完整信息，</a:t>
            </a:r>
            <a:r>
              <a:rPr lang="en-US" altLang="zh-CN" dirty="0"/>
              <a:t>r</a:t>
            </a:r>
            <a:r>
              <a:rPr lang="zh-CN" altLang="en-US" dirty="0"/>
              <a:t>大的话短句子的</a:t>
            </a:r>
            <a:r>
              <a:rPr lang="en-US" altLang="zh-CN" dirty="0"/>
              <a:t>focus</a:t>
            </a:r>
            <a:r>
              <a:rPr lang="zh-CN" altLang="en-US" dirty="0"/>
              <a:t>又过于冗余。</a:t>
            </a:r>
          </a:p>
          <a:p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 多维</a:t>
            </a:r>
            <a:r>
              <a:rPr lang="en-US" altLang="zh-CN" dirty="0" err="1" smtClean="0"/>
              <a:t>attetion</a:t>
            </a:r>
            <a:r>
              <a:rPr lang="zh-CN" altLang="en-US" dirty="0" smtClean="0"/>
              <a:t>减轻</a:t>
            </a:r>
            <a:r>
              <a:rPr lang="zh-CN" altLang="en-US" dirty="0"/>
              <a:t>了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长期</a:t>
            </a:r>
            <a:r>
              <a:rPr lang="zh-CN" altLang="en-US" dirty="0"/>
              <a:t>依赖的</a:t>
            </a:r>
            <a:r>
              <a:rPr lang="zh-CN" altLang="en-US" dirty="0" smtClean="0"/>
              <a:t>负担</a:t>
            </a:r>
            <a:r>
              <a:rPr lang="zh-CN" altLang="en-US" dirty="0"/>
              <a:t>，</a:t>
            </a:r>
            <a:r>
              <a:rPr lang="zh-CN" altLang="en-US" dirty="0" smtClean="0"/>
              <a:t>实验</a:t>
            </a:r>
            <a:r>
              <a:rPr lang="zh-CN" altLang="en-US" dirty="0"/>
              <a:t>也支持这</a:t>
            </a:r>
            <a:r>
              <a:rPr lang="zh-CN" altLang="en-US" dirty="0" smtClean="0"/>
              <a:t>一点，当</a:t>
            </a:r>
            <a:r>
              <a:rPr lang="zh-CN" altLang="en-US" dirty="0"/>
              <a:t>内容更长</a:t>
            </a:r>
            <a:r>
              <a:rPr lang="zh-CN" altLang="en-US" dirty="0" smtClean="0"/>
              <a:t>时模型具有优势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7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6195</TotalTime>
  <Words>439</Words>
  <Application>Microsoft Macintosh PowerPoint</Application>
  <PresentationFormat>宽屏</PresentationFormat>
  <Paragraphs>120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Calibri</vt:lpstr>
      <vt:lpstr>Calibri Light</vt:lpstr>
      <vt:lpstr>Times New Roman</vt:lpstr>
      <vt:lpstr>黑体</vt:lpstr>
      <vt:lpstr>宋体</vt:lpstr>
      <vt:lpstr>微软雅黑</vt:lpstr>
      <vt:lpstr>Arial</vt:lpstr>
      <vt:lpstr>20160528 Action Recognition</vt:lpstr>
      <vt:lpstr>PowerPoint 演示文稿</vt:lpstr>
      <vt:lpstr>Outline</vt:lpstr>
      <vt:lpstr> Part1 A Structured Self-attentive Sentence Embedding(2017 ICLR)   </vt:lpstr>
      <vt:lpstr> Part1 A Structured Self-attentive Sentence Embedding(2017 ICLR)   </vt:lpstr>
      <vt:lpstr> Part1 A Structured Self-attentive Sentence Embedding(2017 ICLR)   </vt:lpstr>
      <vt:lpstr> Part1 A Structured Self-attentive Sentence Embedding(2017 ICLR)   </vt:lpstr>
      <vt:lpstr> Part1 A Structured Self-attentive Sentence Embedding(2017 ICLR)   </vt:lpstr>
      <vt:lpstr> Part1 A Structured Self-attentive Sentence Embedding(2017 ICLR)   </vt:lpstr>
      <vt:lpstr> Part1 A Structured Self-attentive Sentence Embedding(2017 ICLR)   </vt:lpstr>
      <vt:lpstr>  Part2 DiSAN: Directional Self-Attention Network for RNN/CNN-Free Language Understanding(2018 AAAI)    </vt:lpstr>
      <vt:lpstr>  Part2 DiSAN: Directional Self-Attention Network for RNN/CNN-Free Language Understanding(2018 AAAI)    </vt:lpstr>
      <vt:lpstr>  Part2 DiSAN: Directional Self-Attention Network for RNN/CNN-Free Language Understanding(2018 AAAI)    </vt:lpstr>
      <vt:lpstr>  Part2 DiSAN: Directional Self-Attention Network for RNN/CNN-Free Language Understanding(2018 AAAI)    </vt:lpstr>
      <vt:lpstr>  Part2 DiSAN: Directional Self-Attention Network for RNN/CNN-Free Language Understanding(2018 AAAI)    </vt:lpstr>
      <vt:lpstr>  Part2 DiSAN: Directional Self-Attention Network for RNN/CNN-Free Language Understanding(2018 AAAI)    </vt:lpstr>
      <vt:lpstr>  Part2 DiSAN: Directional Self-Attention Network for RNN/CNN-Free Language Understanding(2018 AAAI)    </vt:lpstr>
      <vt:lpstr>  Part2 DiSAN: Directional Self-Attention Network for RNN/CNN-Free Language Understanding(2018 AAAI)    </vt:lpstr>
      <vt:lpstr>  Part2 DiSAN: Directional Self-Attention Network for RNN/CNN-Free Language Understanding(2018 AAAI)    </vt:lpstr>
      <vt:lpstr>Thanks for your listening ...</vt:lpstr>
    </vt:vector>
  </TitlesOfParts>
  <Company>Microsoft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Microsoft Office 用户</cp:lastModifiedBy>
  <cp:revision>229</cp:revision>
  <dcterms:created xsi:type="dcterms:W3CDTF">2016-08-18T11:03:00Z</dcterms:created>
  <dcterms:modified xsi:type="dcterms:W3CDTF">2018-10-26T04:40:29Z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